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0"/>
  </p:notesMasterIdLst>
  <p:sldIdLst>
    <p:sldId id="264"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136" autoAdjust="0"/>
  </p:normalViewPr>
  <p:slideViewPr>
    <p:cSldViewPr>
      <p:cViewPr varScale="1">
        <p:scale>
          <a:sx n="56" d="100"/>
          <a:sy n="56" d="100"/>
        </p:scale>
        <p:origin x="172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2F1737-B213-4904-9F0A-DBBFF20ED3C3}" type="datetimeFigureOut">
              <a:rPr lang="en-GB" smtClean="0"/>
              <a:t>10/10/2018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974149-4485-4683-B062-B7DF9B6D47C6}" type="slidenum">
              <a:rPr lang="en-GB" smtClean="0"/>
              <a:t>‹#›</a:t>
            </a:fld>
            <a:endParaRPr lang="en-GB"/>
          </a:p>
        </p:txBody>
      </p:sp>
    </p:spTree>
    <p:extLst>
      <p:ext uri="{BB962C8B-B14F-4D97-AF65-F5344CB8AC3E}">
        <p14:creationId xmlns:p14="http://schemas.microsoft.com/office/powerpoint/2010/main" val="1684811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Communication is important in every organization.</a:t>
            </a:r>
            <a:r>
              <a:rPr lang="en-US" baseline="0" dirty="0"/>
              <a:t> For MAS, it is clear that communication is a problem. </a:t>
            </a:r>
            <a:r>
              <a:rPr lang="en-US" baseline="0" dirty="0" err="1"/>
              <a:t>Caffry</a:t>
            </a:r>
            <a:r>
              <a:rPr lang="en-US" baseline="0" dirty="0"/>
              <a:t> reported that the organization had “different vehicles, but they weren’t held to any consistent message (p. 556). Therefore, the first action I would recommend is for the board to identify the objectives for communication. As shown in the above points, establishing communication goals will help the firm in many ways. However, the most important point is that, the organization will ensure that the right information reaches the intended audience at the appropriate time. </a:t>
            </a:r>
            <a:endParaRPr lang="en-GB" dirty="0"/>
          </a:p>
        </p:txBody>
      </p:sp>
      <p:sp>
        <p:nvSpPr>
          <p:cNvPr id="4" name="Slide Number Placeholder 3"/>
          <p:cNvSpPr>
            <a:spLocks noGrp="1"/>
          </p:cNvSpPr>
          <p:nvPr>
            <p:ph type="sldNum" sz="quarter" idx="10"/>
          </p:nvPr>
        </p:nvSpPr>
        <p:spPr/>
        <p:txBody>
          <a:bodyPr/>
          <a:lstStyle/>
          <a:p>
            <a:fld id="{6E974149-4485-4683-B062-B7DF9B6D47C6}" type="slidenum">
              <a:rPr lang="en-GB" smtClean="0"/>
              <a:t>2</a:t>
            </a:fld>
            <a:endParaRPr lang="en-GB"/>
          </a:p>
        </p:txBody>
      </p:sp>
    </p:spTree>
    <p:extLst>
      <p:ext uri="{BB962C8B-B14F-4D97-AF65-F5344CB8AC3E}">
        <p14:creationId xmlns:p14="http://schemas.microsoft.com/office/powerpoint/2010/main" val="1275685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recommend</a:t>
            </a:r>
            <a:r>
              <a:rPr lang="en-US" baseline="0" dirty="0"/>
              <a:t> that the board to identify the target audience and stakeholders that have similar information needs. </a:t>
            </a:r>
            <a:r>
              <a:rPr lang="en-US" baseline="0" dirty="0" err="1"/>
              <a:t>Caffry</a:t>
            </a:r>
            <a:r>
              <a:rPr lang="en-US" baseline="0" dirty="0"/>
              <a:t> notes that the organization lacks proper communication methods, which results in conflicting opinions regarding the general objectives. As an organization, everyone must work towards achieving the same organizational goals. However, this cannot be achieved when everyone has his or her opinion. There must be a consensus to what needs to be done. </a:t>
            </a:r>
            <a:endParaRPr lang="en-GB" dirty="0"/>
          </a:p>
        </p:txBody>
      </p:sp>
      <p:sp>
        <p:nvSpPr>
          <p:cNvPr id="4" name="Slide Number Placeholder 3"/>
          <p:cNvSpPr>
            <a:spLocks noGrp="1"/>
          </p:cNvSpPr>
          <p:nvPr>
            <p:ph type="sldNum" sz="quarter" idx="10"/>
          </p:nvPr>
        </p:nvSpPr>
        <p:spPr/>
        <p:txBody>
          <a:bodyPr/>
          <a:lstStyle/>
          <a:p>
            <a:fld id="{6E974149-4485-4683-B062-B7DF9B6D47C6}" type="slidenum">
              <a:rPr lang="en-GB" smtClean="0"/>
              <a:t>3</a:t>
            </a:fld>
            <a:endParaRPr lang="en-GB"/>
          </a:p>
        </p:txBody>
      </p:sp>
    </p:spTree>
    <p:extLst>
      <p:ext uri="{BB962C8B-B14F-4D97-AF65-F5344CB8AC3E}">
        <p14:creationId xmlns:p14="http://schemas.microsoft.com/office/powerpoint/2010/main" val="3729641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MAS, lack of proper communication</a:t>
            </a:r>
            <a:r>
              <a:rPr lang="en-US" baseline="0" dirty="0"/>
              <a:t> approach is not the only problem that they face. The organization lacks an explicit strategy to coordinate the communication efforts (p. 557). However, a communication strategy cannot exist without the message itself. The content needs to be identified so as to choose the coordination strategies. Identifying and classifying the information that should or should not be shared within and outside the organization is a crucial part of establishing a coordinating strategy. Working independently as the departments have been working is not helping MAS. </a:t>
            </a:r>
            <a:endParaRPr lang="en-GB" dirty="0"/>
          </a:p>
        </p:txBody>
      </p:sp>
      <p:sp>
        <p:nvSpPr>
          <p:cNvPr id="4" name="Slide Number Placeholder 3"/>
          <p:cNvSpPr>
            <a:spLocks noGrp="1"/>
          </p:cNvSpPr>
          <p:nvPr>
            <p:ph type="sldNum" sz="quarter" idx="10"/>
          </p:nvPr>
        </p:nvSpPr>
        <p:spPr/>
        <p:txBody>
          <a:bodyPr/>
          <a:lstStyle/>
          <a:p>
            <a:fld id="{6E974149-4485-4683-B062-B7DF9B6D47C6}" type="slidenum">
              <a:rPr lang="en-GB" smtClean="0"/>
              <a:t>4</a:t>
            </a:fld>
            <a:endParaRPr lang="en-GB"/>
          </a:p>
        </p:txBody>
      </p:sp>
    </p:spTree>
    <p:extLst>
      <p:ext uri="{BB962C8B-B14F-4D97-AF65-F5344CB8AC3E}">
        <p14:creationId xmlns:p14="http://schemas.microsoft.com/office/powerpoint/2010/main" val="2236881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Communication</a:t>
            </a:r>
            <a:r>
              <a:rPr lang="en-US" baseline="0" dirty="0"/>
              <a:t> can be easily misunderstood when the delivery method is not clear. For the case of MAS, communication strategy that ensures clarity is clearly lacking. Therefore, in this recommendation, the organization needs to chose the right communication method that is appropriate for every occasion to minimize communication challenges associated with lack of clarity. The delivery method can be oral or written communication methods. Depending on whether the information is formal or informal, the right communication needs to be adopted for effective communication.</a:t>
            </a:r>
            <a:endParaRPr lang="en-GB" dirty="0"/>
          </a:p>
        </p:txBody>
      </p:sp>
      <p:sp>
        <p:nvSpPr>
          <p:cNvPr id="4" name="Slide Number Placeholder 3"/>
          <p:cNvSpPr>
            <a:spLocks noGrp="1"/>
          </p:cNvSpPr>
          <p:nvPr>
            <p:ph type="sldNum" sz="quarter" idx="10"/>
          </p:nvPr>
        </p:nvSpPr>
        <p:spPr/>
        <p:txBody>
          <a:bodyPr/>
          <a:lstStyle/>
          <a:p>
            <a:fld id="{6E974149-4485-4683-B062-B7DF9B6D47C6}" type="slidenum">
              <a:rPr lang="en-GB" smtClean="0"/>
              <a:t>5</a:t>
            </a:fld>
            <a:endParaRPr lang="en-GB"/>
          </a:p>
        </p:txBody>
      </p:sp>
    </p:spTree>
    <p:extLst>
      <p:ext uri="{BB962C8B-B14F-4D97-AF65-F5344CB8AC3E}">
        <p14:creationId xmlns:p14="http://schemas.microsoft.com/office/powerpoint/2010/main" val="1801556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t>
            </a:r>
            <a:r>
              <a:rPr lang="en-US" dirty="0" err="1"/>
              <a:t>Caffy’s</a:t>
            </a:r>
            <a:r>
              <a:rPr lang="en-US" dirty="0"/>
              <a:t> statement,</a:t>
            </a:r>
            <a:r>
              <a:rPr lang="en-US" baseline="0" dirty="0"/>
              <a:t> one can note the challenges in communication in the organization. Creating a two-way communication approach will ensure that people share a platform to express their opinions. A two-way communication gives both the communicator and the recipient the chance to both express their concerns. </a:t>
            </a:r>
            <a:r>
              <a:rPr lang="en-US" baseline="0" dirty="0" err="1"/>
              <a:t>Caffry’s</a:t>
            </a:r>
            <a:r>
              <a:rPr lang="en-US" baseline="0" dirty="0"/>
              <a:t> statement is a clear indication that MAS’ operations are affected mainly by communication challenges. </a:t>
            </a:r>
            <a:endParaRPr lang="en-GB" dirty="0"/>
          </a:p>
        </p:txBody>
      </p:sp>
      <p:sp>
        <p:nvSpPr>
          <p:cNvPr id="4" name="Slide Number Placeholder 3"/>
          <p:cNvSpPr>
            <a:spLocks noGrp="1"/>
          </p:cNvSpPr>
          <p:nvPr>
            <p:ph type="sldNum" sz="quarter" idx="10"/>
          </p:nvPr>
        </p:nvSpPr>
        <p:spPr/>
        <p:txBody>
          <a:bodyPr/>
          <a:lstStyle/>
          <a:p>
            <a:fld id="{6E974149-4485-4683-B062-B7DF9B6D47C6}" type="slidenum">
              <a:rPr lang="en-GB" smtClean="0"/>
              <a:t>6</a:t>
            </a:fld>
            <a:endParaRPr lang="en-GB"/>
          </a:p>
        </p:txBody>
      </p:sp>
    </p:spTree>
    <p:extLst>
      <p:ext uri="{BB962C8B-B14F-4D97-AF65-F5344CB8AC3E}">
        <p14:creationId xmlns:p14="http://schemas.microsoft.com/office/powerpoint/2010/main" val="3732825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conclude</a:t>
            </a:r>
            <a:r>
              <a:rPr lang="en-US" baseline="0" dirty="0"/>
              <a:t> this presentation by stating that communication is important part of the organization that needs to be taken seriously. The five recommendations provided above are a few of the recommendations that I think will help MAS deal with the challenges it faces in designing and achieving an effective communication. </a:t>
            </a:r>
            <a:endParaRPr lang="en-GB" dirty="0"/>
          </a:p>
        </p:txBody>
      </p:sp>
      <p:sp>
        <p:nvSpPr>
          <p:cNvPr id="4" name="Slide Number Placeholder 3"/>
          <p:cNvSpPr>
            <a:spLocks noGrp="1"/>
          </p:cNvSpPr>
          <p:nvPr>
            <p:ph type="sldNum" sz="quarter" idx="10"/>
          </p:nvPr>
        </p:nvSpPr>
        <p:spPr/>
        <p:txBody>
          <a:bodyPr/>
          <a:lstStyle/>
          <a:p>
            <a:fld id="{6E974149-4485-4683-B062-B7DF9B6D47C6}" type="slidenum">
              <a:rPr lang="en-GB" smtClean="0"/>
              <a:t>7</a:t>
            </a:fld>
            <a:endParaRPr lang="en-GB"/>
          </a:p>
        </p:txBody>
      </p:sp>
    </p:spTree>
    <p:extLst>
      <p:ext uri="{BB962C8B-B14F-4D97-AF65-F5344CB8AC3E}">
        <p14:creationId xmlns:p14="http://schemas.microsoft.com/office/powerpoint/2010/main" val="3680639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753831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1039182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1770870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6638CE-A268-498B-A311-8ED000D0858E}" type="datetimeFigureOut">
              <a:rPr lang="en-GB" smtClean="0"/>
              <a:t>10/10/2018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3290551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6638CE-A268-498B-A311-8ED000D0858E}" type="datetimeFigureOut">
              <a:rPr lang="en-GB" smtClean="0"/>
              <a:t>10/10/2018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1516122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6638CE-A268-498B-A311-8ED000D0858E}" type="datetimeFigureOut">
              <a:rPr lang="en-GB" smtClean="0"/>
              <a:t>10/10/2018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361858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638CE-A268-498B-A311-8ED000D0858E}" type="datetimeFigureOut">
              <a:rPr lang="en-GB" smtClean="0"/>
              <a:t>10/10/2018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1590791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B6638CE-A268-498B-A311-8ED000D0858E}" type="datetimeFigureOut">
              <a:rPr lang="en-GB" smtClean="0"/>
              <a:t>10/10/2018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1167840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B6638CE-A268-498B-A311-8ED000D0858E}" type="datetimeFigureOut">
              <a:rPr lang="en-GB" smtClean="0"/>
              <a:t>10/10/2018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3759138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818336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25222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1101579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058214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2279574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27681165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6638CE-A268-498B-A311-8ED000D0858E}" type="datetimeFigureOut">
              <a:rPr lang="en-GB" smtClean="0"/>
              <a:t>10/10/2018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993A7E-4964-4B0A-88CB-DEF7D5421883}" type="slidenum">
              <a:rPr lang="en-GB" smtClean="0"/>
              <a:t>‹#›</a:t>
            </a:fld>
            <a:endParaRPr lang="en-GB"/>
          </a:p>
        </p:txBody>
      </p:sp>
    </p:spTree>
    <p:extLst>
      <p:ext uri="{BB962C8B-B14F-4D97-AF65-F5344CB8AC3E}">
        <p14:creationId xmlns:p14="http://schemas.microsoft.com/office/powerpoint/2010/main" val="797511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B6638CE-A268-498B-A311-8ED000D0858E}" type="datetimeFigureOut">
              <a:rPr lang="en-GB" smtClean="0"/>
              <a:t>10/10/2018</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E993A7E-4964-4B0A-88CB-DEF7D5421883}" type="slidenum">
              <a:rPr lang="en-GB" smtClean="0"/>
              <a:t>‹#›</a:t>
            </a:fld>
            <a:endParaRPr lang="en-GB"/>
          </a:p>
        </p:txBody>
      </p:sp>
    </p:spTree>
    <p:extLst>
      <p:ext uri="{BB962C8B-B14F-4D97-AF65-F5344CB8AC3E}">
        <p14:creationId xmlns:p14="http://schemas.microsoft.com/office/powerpoint/2010/main" val="362273534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7239000" cy="1752600"/>
          </a:xfrm>
        </p:spPr>
        <p:txBody>
          <a:bodyPr>
            <a:normAutofit/>
          </a:bodyPr>
          <a:lstStyle/>
          <a:p>
            <a:pPr algn="ctr"/>
            <a:r>
              <a:rPr lang="en-US" b="1" dirty="0">
                <a:latin typeface="Times New Roman" panose="02020603050405020304" pitchFamily="18" charset="0"/>
                <a:cs typeface="Times New Roman" panose="02020603050405020304" pitchFamily="18" charset="0"/>
              </a:rPr>
              <a:t>CASE STUDY-MASSACHUSETTS AUDUBON SOCIETY MAS</a:t>
            </a:r>
            <a:br>
              <a:rPr lang="en-US" dirty="0">
                <a:latin typeface="Times New Roman" panose="02020603050405020304" pitchFamily="18" charset="0"/>
                <a:cs typeface="Times New Roman" panose="02020603050405020304" pitchFamily="18" charset="0"/>
              </a:rPr>
            </a:br>
            <a:r>
              <a:rPr lang="en-US" b="1" dirty="0">
                <a:solidFill>
                  <a:srgbClr val="002060"/>
                </a:solidFill>
                <a:latin typeface="Times New Roman" panose="02020603050405020304" pitchFamily="18" charset="0"/>
                <a:cs typeface="Times New Roman" panose="02020603050405020304" pitchFamily="18" charset="0"/>
              </a:rPr>
              <a:t>Recommendations to the Board</a:t>
            </a:r>
            <a:endParaRPr lang="en-GB" b="1" dirty="0">
              <a:solidFill>
                <a:srgbClr val="00206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3429000"/>
            <a:ext cx="6934200" cy="1295400"/>
          </a:xfrm>
        </p:spPr>
        <p:txBody>
          <a:bodyPr>
            <a:normAutofit/>
          </a:bodyPr>
          <a:lstStyle/>
          <a:p>
            <a:pPr marL="0" indent="0" algn="ctr">
              <a:buNone/>
            </a:pPr>
            <a:r>
              <a:rPr lang="en-US" sz="2400" dirty="0">
                <a:latin typeface="Times New Roman" panose="02020603050405020304" pitchFamily="18" charset="0"/>
                <a:cs typeface="Times New Roman" panose="02020603050405020304" pitchFamily="18" charset="0"/>
              </a:rPr>
              <a:t>Student’s Name</a:t>
            </a:r>
          </a:p>
          <a:p>
            <a:pPr marL="0" indent="0" algn="ctr">
              <a:buNone/>
            </a:pPr>
            <a:r>
              <a:rPr lang="en-US" sz="2400" dirty="0">
                <a:latin typeface="Times New Roman" panose="02020603050405020304" pitchFamily="18" charset="0"/>
                <a:cs typeface="Times New Roman" panose="02020603050405020304" pitchFamily="18" charset="0"/>
              </a:rPr>
              <a:t>Institutional Affiliation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2253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907473"/>
          </a:xfrm>
        </p:spPr>
        <p:txBody>
          <a:bodyPr>
            <a:normAutofit fontScale="90000"/>
          </a:bodyPr>
          <a:lstStyle/>
          <a:p>
            <a:r>
              <a:rPr lang="en-US" u="sng" dirty="0">
                <a:solidFill>
                  <a:srgbClr val="7030A0"/>
                </a:solidFill>
              </a:rPr>
              <a:t>Action 1: Identify Objectives for Communication </a:t>
            </a:r>
            <a:endParaRPr lang="en-GB" u="sng" dirty="0">
              <a:solidFill>
                <a:srgbClr val="7030A0"/>
              </a:solidFill>
            </a:endParaRPr>
          </a:p>
        </p:txBody>
      </p:sp>
      <p:sp>
        <p:nvSpPr>
          <p:cNvPr id="3" name="Content Placeholder 2"/>
          <p:cNvSpPr>
            <a:spLocks noGrp="1"/>
          </p:cNvSpPr>
          <p:nvPr>
            <p:ph idx="1"/>
          </p:nvPr>
        </p:nvSpPr>
        <p:spPr>
          <a:xfrm>
            <a:off x="0" y="1447800"/>
            <a:ext cx="7772400" cy="5410200"/>
          </a:xfrm>
        </p:spPr>
        <p:txBody>
          <a:bodyPr>
            <a:normAutofit/>
          </a:bodyPr>
          <a:lstStyle/>
          <a:p>
            <a:r>
              <a:rPr lang="en-US" sz="2000" dirty="0"/>
              <a:t>Identify the purpose for communicating the main information to the members</a:t>
            </a:r>
          </a:p>
          <a:p>
            <a:r>
              <a:rPr lang="en-US" sz="2000" dirty="0"/>
              <a:t>How to relay the information to the audience</a:t>
            </a:r>
          </a:p>
          <a:p>
            <a:r>
              <a:rPr lang="en-US" sz="2000" dirty="0"/>
              <a:t>Communicating about the organizational goals will help improve:</a:t>
            </a:r>
          </a:p>
          <a:p>
            <a:r>
              <a:rPr lang="en-US" sz="2000" dirty="0"/>
              <a:t>Trust</a:t>
            </a:r>
          </a:p>
          <a:p>
            <a:r>
              <a:rPr lang="en-US" sz="2000" dirty="0"/>
              <a:t>Managerial expectations </a:t>
            </a:r>
          </a:p>
          <a:p>
            <a:r>
              <a:rPr lang="en-US" sz="2000" dirty="0"/>
              <a:t>Participation and collaboration</a:t>
            </a:r>
          </a:p>
          <a:p>
            <a:r>
              <a:rPr lang="en-US" sz="2000" dirty="0"/>
              <a:t>Also, to ensure that the right people have access to the right information at the right time</a:t>
            </a:r>
            <a:endParaRPr lang="en-GB" sz="2000" dirty="0"/>
          </a:p>
        </p:txBody>
      </p:sp>
    </p:spTree>
    <p:extLst>
      <p:ext uri="{BB962C8B-B14F-4D97-AF65-F5344CB8AC3E}">
        <p14:creationId xmlns:p14="http://schemas.microsoft.com/office/powerpoint/2010/main" val="1280993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3" y="304800"/>
            <a:ext cx="9137073" cy="762000"/>
          </a:xfrm>
        </p:spPr>
        <p:txBody>
          <a:bodyPr>
            <a:normAutofit/>
          </a:bodyPr>
          <a:lstStyle/>
          <a:p>
            <a:r>
              <a:rPr lang="en-US" u="sng" dirty="0">
                <a:solidFill>
                  <a:srgbClr val="7030A0"/>
                </a:solidFill>
              </a:rPr>
              <a:t>Action 2: Identify the Target Audience </a:t>
            </a:r>
            <a:endParaRPr lang="en-GB" u="sng" dirty="0">
              <a:solidFill>
                <a:srgbClr val="7030A0"/>
              </a:solidFill>
            </a:endParaRPr>
          </a:p>
        </p:txBody>
      </p:sp>
      <p:sp>
        <p:nvSpPr>
          <p:cNvPr id="3" name="Content Placeholder 2"/>
          <p:cNvSpPr>
            <a:spLocks noGrp="1"/>
          </p:cNvSpPr>
          <p:nvPr>
            <p:ph idx="1"/>
          </p:nvPr>
        </p:nvSpPr>
        <p:spPr>
          <a:xfrm>
            <a:off x="0" y="1447800"/>
            <a:ext cx="8077200" cy="5410200"/>
          </a:xfrm>
        </p:spPr>
        <p:txBody>
          <a:bodyPr>
            <a:normAutofit/>
          </a:bodyPr>
          <a:lstStyle/>
          <a:p>
            <a:r>
              <a:rPr lang="en-US" sz="2000" dirty="0"/>
              <a:t>Choosing the right target audience ensures that the right information reaches the right person</a:t>
            </a:r>
          </a:p>
          <a:p>
            <a:r>
              <a:rPr lang="en-US" sz="2000" dirty="0"/>
              <a:t>Therefore, when relaying the information, it needs to be specific and clear as possible </a:t>
            </a:r>
          </a:p>
          <a:p>
            <a:r>
              <a:rPr lang="en-US" sz="2000" dirty="0"/>
              <a:t>This involves identifying the key stakeholders that have similar information needs</a:t>
            </a:r>
          </a:p>
          <a:p>
            <a:r>
              <a:rPr lang="en-US" sz="2000" dirty="0"/>
              <a:t>The case shows that the organization lacks holistic communication approaches</a:t>
            </a:r>
          </a:p>
          <a:p>
            <a:r>
              <a:rPr lang="en-US" sz="2000" dirty="0"/>
              <a:t>Identifying the right target audience and stakeholders will help</a:t>
            </a:r>
            <a:r>
              <a:rPr lang="en-GB" sz="2000" dirty="0"/>
              <a:t> in reducing the conflicting opinions</a:t>
            </a:r>
          </a:p>
        </p:txBody>
      </p:sp>
    </p:spTree>
    <p:extLst>
      <p:ext uri="{BB962C8B-B14F-4D97-AF65-F5344CB8AC3E}">
        <p14:creationId xmlns:p14="http://schemas.microsoft.com/office/powerpoint/2010/main" val="4050161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762000"/>
          </a:xfrm>
        </p:spPr>
        <p:txBody>
          <a:bodyPr>
            <a:normAutofit/>
          </a:bodyPr>
          <a:lstStyle/>
          <a:p>
            <a:r>
              <a:rPr lang="en-US" u="sng" dirty="0">
                <a:solidFill>
                  <a:srgbClr val="7030A0"/>
                </a:solidFill>
              </a:rPr>
              <a:t>Action 3: Design the Primary Message</a:t>
            </a:r>
            <a:endParaRPr lang="en-GB" u="sng" dirty="0">
              <a:solidFill>
                <a:srgbClr val="7030A0"/>
              </a:solidFill>
            </a:endParaRPr>
          </a:p>
        </p:txBody>
      </p:sp>
      <p:sp>
        <p:nvSpPr>
          <p:cNvPr id="3" name="Content Placeholder 2"/>
          <p:cNvSpPr>
            <a:spLocks noGrp="1"/>
          </p:cNvSpPr>
          <p:nvPr>
            <p:ph idx="1"/>
          </p:nvPr>
        </p:nvSpPr>
        <p:spPr>
          <a:xfrm>
            <a:off x="0" y="1219200"/>
            <a:ext cx="7772400" cy="5638800"/>
          </a:xfrm>
        </p:spPr>
        <p:txBody>
          <a:bodyPr>
            <a:normAutofit/>
          </a:bodyPr>
          <a:lstStyle/>
          <a:p>
            <a:r>
              <a:rPr lang="en-US" sz="2000" dirty="0"/>
              <a:t>Communication is a process </a:t>
            </a:r>
          </a:p>
          <a:p>
            <a:r>
              <a:rPr lang="en-US" sz="2000" dirty="0"/>
              <a:t>It distills the information that is important to achieving the goals</a:t>
            </a:r>
          </a:p>
          <a:p>
            <a:r>
              <a:rPr lang="en-US" sz="2000" dirty="0"/>
              <a:t>Therefore, the board must identify what information can shared and those that cannot be shared</a:t>
            </a:r>
          </a:p>
          <a:p>
            <a:r>
              <a:rPr lang="en-US" sz="2000" dirty="0"/>
              <a:t>Information concerning the safety and security  of the programs needs not to be shared</a:t>
            </a:r>
          </a:p>
          <a:p>
            <a:r>
              <a:rPr lang="en-US" sz="2000" dirty="0"/>
              <a:t>Other information relevant to the staff and other stakeholders need to be shared appropriately</a:t>
            </a:r>
            <a:endParaRPr lang="en-GB" sz="2000" dirty="0"/>
          </a:p>
        </p:txBody>
      </p:sp>
    </p:spTree>
    <p:extLst>
      <p:ext uri="{BB962C8B-B14F-4D97-AF65-F5344CB8AC3E}">
        <p14:creationId xmlns:p14="http://schemas.microsoft.com/office/powerpoint/2010/main" val="2336480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762000"/>
          </a:xfrm>
        </p:spPr>
        <p:txBody>
          <a:bodyPr/>
          <a:lstStyle/>
          <a:p>
            <a:r>
              <a:rPr lang="en-US" u="sng" dirty="0">
                <a:solidFill>
                  <a:srgbClr val="7030A0"/>
                </a:solidFill>
              </a:rPr>
              <a:t>Action 4: Select the Right Method  </a:t>
            </a:r>
            <a:endParaRPr lang="en-GB" u="sng" dirty="0">
              <a:solidFill>
                <a:srgbClr val="7030A0"/>
              </a:solidFill>
            </a:endParaRPr>
          </a:p>
        </p:txBody>
      </p:sp>
      <p:sp>
        <p:nvSpPr>
          <p:cNvPr id="3" name="Content Placeholder 2"/>
          <p:cNvSpPr>
            <a:spLocks noGrp="1"/>
          </p:cNvSpPr>
          <p:nvPr>
            <p:ph idx="1"/>
          </p:nvPr>
        </p:nvSpPr>
        <p:spPr>
          <a:xfrm>
            <a:off x="0" y="1524000"/>
            <a:ext cx="7924800" cy="5334000"/>
          </a:xfrm>
        </p:spPr>
        <p:txBody>
          <a:bodyPr>
            <a:normAutofit/>
          </a:bodyPr>
          <a:lstStyle/>
          <a:p>
            <a:r>
              <a:rPr lang="en-US" sz="2000" dirty="0"/>
              <a:t>Effective communication requires the right delivery method</a:t>
            </a:r>
          </a:p>
          <a:p>
            <a:r>
              <a:rPr lang="en-US" sz="2000" dirty="0"/>
              <a:t>For MAS, there is no proper delivery method</a:t>
            </a:r>
          </a:p>
          <a:p>
            <a:r>
              <a:rPr lang="en-US" sz="2000" dirty="0"/>
              <a:t>MAS Council members raised the issue of clarity</a:t>
            </a:r>
          </a:p>
          <a:p>
            <a:r>
              <a:rPr lang="en-US" sz="2000" dirty="0"/>
              <a:t>This has to do with the information relaying method</a:t>
            </a:r>
          </a:p>
          <a:p>
            <a:r>
              <a:rPr lang="en-US" sz="2000" dirty="0"/>
              <a:t>The council expressed their concern on different aspects:</a:t>
            </a:r>
          </a:p>
          <a:p>
            <a:r>
              <a:rPr lang="en-US" sz="2000" dirty="0"/>
              <a:t>The questions of whom, why, when, and what were not included its communication strategy (p. 557).</a:t>
            </a:r>
          </a:p>
          <a:p>
            <a:r>
              <a:rPr lang="en-US" sz="2000" dirty="0"/>
              <a:t>The company needs to design an appropriate delivering method</a:t>
            </a:r>
          </a:p>
          <a:p>
            <a:endParaRPr lang="en-GB" sz="2000" dirty="0"/>
          </a:p>
        </p:txBody>
      </p:sp>
    </p:spTree>
    <p:extLst>
      <p:ext uri="{BB962C8B-B14F-4D97-AF65-F5344CB8AC3E}">
        <p14:creationId xmlns:p14="http://schemas.microsoft.com/office/powerpoint/2010/main" val="1591348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79" y="381000"/>
            <a:ext cx="9144000" cy="838200"/>
          </a:xfrm>
        </p:spPr>
        <p:txBody>
          <a:bodyPr>
            <a:normAutofit fontScale="90000"/>
          </a:bodyPr>
          <a:lstStyle/>
          <a:p>
            <a:r>
              <a:rPr lang="en-US" u="sng" dirty="0">
                <a:solidFill>
                  <a:srgbClr val="7030A0"/>
                </a:solidFill>
              </a:rPr>
              <a:t>Action 5: Create a Two-Way Communication </a:t>
            </a:r>
            <a:endParaRPr lang="en-GB" u="sng" dirty="0">
              <a:solidFill>
                <a:srgbClr val="7030A0"/>
              </a:solidFill>
            </a:endParaRPr>
          </a:p>
        </p:txBody>
      </p:sp>
      <p:sp>
        <p:nvSpPr>
          <p:cNvPr id="3" name="Content Placeholder 2"/>
          <p:cNvSpPr>
            <a:spLocks noGrp="1"/>
          </p:cNvSpPr>
          <p:nvPr>
            <p:ph idx="1"/>
          </p:nvPr>
        </p:nvSpPr>
        <p:spPr>
          <a:xfrm>
            <a:off x="0" y="1371600"/>
            <a:ext cx="7848600" cy="5486400"/>
          </a:xfrm>
        </p:spPr>
        <p:txBody>
          <a:bodyPr>
            <a:normAutofit/>
          </a:bodyPr>
          <a:lstStyle/>
          <a:p>
            <a:r>
              <a:rPr lang="en-US" sz="2000" dirty="0"/>
              <a:t>Communication should be a two-way thing</a:t>
            </a:r>
          </a:p>
          <a:p>
            <a:r>
              <a:rPr lang="en-US" sz="2000" dirty="0"/>
              <a:t>Two-way communication improves dialogue as well as collaboration between the departments</a:t>
            </a:r>
          </a:p>
          <a:p>
            <a:r>
              <a:rPr lang="en-US" sz="2000" dirty="0" err="1"/>
              <a:t>Caffry</a:t>
            </a:r>
            <a:r>
              <a:rPr lang="en-US" sz="2000" dirty="0"/>
              <a:t> admits that lack of dialogue affects the operations of the firm. </a:t>
            </a:r>
          </a:p>
          <a:p>
            <a:r>
              <a:rPr lang="en-US" sz="2000" dirty="0"/>
              <a:t>For instance, she says that “there was no consensus at all as to what the purpose of the </a:t>
            </a:r>
            <a:r>
              <a:rPr lang="en-US" sz="2000" dirty="0" err="1"/>
              <a:t>Santuary</a:t>
            </a:r>
            <a:r>
              <a:rPr lang="en-US" sz="2000" dirty="0"/>
              <a:t> magazine was” (p. 557). </a:t>
            </a:r>
          </a:p>
          <a:p>
            <a:r>
              <a:rPr lang="en-US" sz="2000" dirty="0"/>
              <a:t>From this statement, it is clear that there is no cooperation between the departments.</a:t>
            </a:r>
            <a:endParaRPr lang="en-GB" sz="2000" dirty="0"/>
          </a:p>
        </p:txBody>
      </p:sp>
    </p:spTree>
    <p:extLst>
      <p:ext uri="{BB962C8B-B14F-4D97-AF65-F5344CB8AC3E}">
        <p14:creationId xmlns:p14="http://schemas.microsoft.com/office/powerpoint/2010/main" val="677928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pPr algn="ctr"/>
            <a:r>
              <a:rPr lang="en-US" u="sng" dirty="0">
                <a:solidFill>
                  <a:srgbClr val="7030A0"/>
                </a:solidFill>
              </a:rPr>
              <a:t>Continuation of two-way</a:t>
            </a:r>
            <a:endParaRPr lang="en-GB" u="sng" dirty="0">
              <a:solidFill>
                <a:srgbClr val="7030A0"/>
              </a:solidFill>
            </a:endParaRPr>
          </a:p>
        </p:txBody>
      </p:sp>
      <p:sp>
        <p:nvSpPr>
          <p:cNvPr id="3" name="Content Placeholder 2"/>
          <p:cNvSpPr>
            <a:spLocks noGrp="1"/>
          </p:cNvSpPr>
          <p:nvPr>
            <p:ph idx="1"/>
          </p:nvPr>
        </p:nvSpPr>
        <p:spPr>
          <a:xfrm>
            <a:off x="381000" y="914400"/>
            <a:ext cx="7010400" cy="5943600"/>
          </a:xfrm>
        </p:spPr>
        <p:txBody>
          <a:bodyPr/>
          <a:lstStyle/>
          <a:p>
            <a:r>
              <a:rPr lang="en-US" dirty="0"/>
              <a:t>Therefore, as a member of the communication strategy taskforce, I believe that MAS is experiencing difficult challenges</a:t>
            </a:r>
          </a:p>
          <a:p>
            <a:r>
              <a:rPr lang="en-US" dirty="0"/>
              <a:t>But, the board has a responsibility to ensure that these challenges are sorted out. </a:t>
            </a:r>
          </a:p>
          <a:p>
            <a:r>
              <a:rPr lang="en-US" dirty="0"/>
              <a:t>I believe that these recommendations will help sort the communication issues identified</a:t>
            </a:r>
          </a:p>
          <a:p>
            <a:r>
              <a:rPr lang="en-US" dirty="0"/>
              <a:t>Communication involves every aspect of the organizational operations</a:t>
            </a:r>
          </a:p>
          <a:p>
            <a:pPr marL="0" indent="0">
              <a:buNone/>
            </a:pPr>
            <a:endParaRPr lang="en-GB" dirty="0"/>
          </a:p>
        </p:txBody>
      </p:sp>
    </p:spTree>
    <p:extLst>
      <p:ext uri="{BB962C8B-B14F-4D97-AF65-F5344CB8AC3E}">
        <p14:creationId xmlns:p14="http://schemas.microsoft.com/office/powerpoint/2010/main" val="1262902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762000"/>
          </a:xfrm>
        </p:spPr>
        <p:txBody>
          <a:bodyPr/>
          <a:lstStyle/>
          <a:p>
            <a:pPr algn="ctr"/>
            <a:r>
              <a:rPr lang="en-US" u="sng" dirty="0">
                <a:solidFill>
                  <a:srgbClr val="7030A0"/>
                </a:solidFill>
              </a:rPr>
              <a:t>Reference</a:t>
            </a:r>
            <a:r>
              <a:rPr lang="en-US" dirty="0">
                <a:solidFill>
                  <a:srgbClr val="7030A0"/>
                </a:solidFill>
              </a:rPr>
              <a:t> </a:t>
            </a:r>
            <a:endParaRPr lang="en-GB" dirty="0">
              <a:solidFill>
                <a:srgbClr val="7030A0"/>
              </a:solidFill>
            </a:endParaRPr>
          </a:p>
        </p:txBody>
      </p:sp>
      <p:sp>
        <p:nvSpPr>
          <p:cNvPr id="3" name="Content Placeholder 2"/>
          <p:cNvSpPr>
            <a:spLocks noGrp="1"/>
          </p:cNvSpPr>
          <p:nvPr>
            <p:ph idx="1"/>
          </p:nvPr>
        </p:nvSpPr>
        <p:spPr>
          <a:xfrm>
            <a:off x="0" y="1371600"/>
            <a:ext cx="8001000" cy="5486400"/>
          </a:xfrm>
        </p:spPr>
        <p:txBody>
          <a:bodyPr/>
          <a:lstStyle/>
          <a:p>
            <a:r>
              <a:rPr lang="en-US" sz="2000" dirty="0"/>
              <a:t>Lovelock, H. C. (2003). </a:t>
            </a:r>
            <a:r>
              <a:rPr lang="en-US" sz="2000" i="1" dirty="0"/>
              <a:t>Case 15: Massachusetts Audubon Society. </a:t>
            </a:r>
            <a:endParaRPr lang="en-GB" sz="2000" dirty="0"/>
          </a:p>
          <a:p>
            <a:pPr marL="0" indent="0">
              <a:buNone/>
            </a:pPr>
            <a:endParaRPr lang="en-GB" dirty="0"/>
          </a:p>
        </p:txBody>
      </p:sp>
    </p:spTree>
    <p:extLst>
      <p:ext uri="{BB962C8B-B14F-4D97-AF65-F5344CB8AC3E}">
        <p14:creationId xmlns:p14="http://schemas.microsoft.com/office/powerpoint/2010/main" val="66931171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94</TotalTime>
  <Words>944</Words>
  <Application>Microsoft Office PowerPoint</Application>
  <PresentationFormat>On-screen Show (4:3)</PresentationFormat>
  <Paragraphs>56</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Times New Roman</vt:lpstr>
      <vt:lpstr>Trebuchet MS</vt:lpstr>
      <vt:lpstr>Wingdings 3</vt:lpstr>
      <vt:lpstr>Facet</vt:lpstr>
      <vt:lpstr>CASE STUDY-MASSACHUSETTS AUDUBON SOCIETY MAS Recommendations to the Board</vt:lpstr>
      <vt:lpstr>Action 1: Identify Objectives for Communication </vt:lpstr>
      <vt:lpstr>Action 2: Identify the Target Audience </vt:lpstr>
      <vt:lpstr>Action 3: Design the Primary Message</vt:lpstr>
      <vt:lpstr>Action 4: Select the Right Method  </vt:lpstr>
      <vt:lpstr>Action 5: Create a Two-Way Communication </vt:lpstr>
      <vt:lpstr>Continuation of two-way</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Action 1: Identify Objectives</dc:title>
  <dc:creator>Hp</dc:creator>
  <cp:lastModifiedBy>Antony Ouma</cp:lastModifiedBy>
  <cp:revision>15</cp:revision>
  <dcterms:created xsi:type="dcterms:W3CDTF">2018-10-10T05:32:41Z</dcterms:created>
  <dcterms:modified xsi:type="dcterms:W3CDTF">2018-10-10T12:07:44Z</dcterms:modified>
</cp:coreProperties>
</file>